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5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5" r:id="rId6"/>
    <p:sldId id="261" r:id="rId7"/>
    <p:sldId id="277" r:id="rId8"/>
    <p:sldId id="276" r:id="rId9"/>
    <p:sldId id="267" r:id="rId10"/>
    <p:sldId id="266" r:id="rId11"/>
    <p:sldId id="278" r:id="rId12"/>
    <p:sldId id="271" r:id="rId13"/>
    <p:sldId id="272" r:id="rId14"/>
    <p:sldId id="268" r:id="rId15"/>
    <p:sldId id="269" r:id="rId16"/>
    <p:sldId id="273" r:id="rId17"/>
    <p:sldId id="274" r:id="rId18"/>
    <p:sldId id="275" r:id="rId19"/>
    <p:sldId id="264" r:id="rId2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8872-51F4-204F-AAD0-EA9CA1B27D61}" type="datetime1">
              <a:rPr kumimoji="1" lang="en-US" altLang="zh-CN" smtClean="0"/>
              <a:t>11/3/16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0DB0A-669B-F44E-9733-7E33CB5435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172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D9AE6-5662-8D4D-860E-D2DB73C575D8}" type="datetime1">
              <a:rPr kumimoji="1" lang="en-US" altLang="zh-CN" smtClean="0"/>
              <a:t>11/3/16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124EE-EBC7-7941-B7FD-4AD6E12CFE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019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124EE-EBC7-7941-B7FD-4AD6E12CFE3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948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1AB-050B-274B-94AB-5734C9EB53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50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098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926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28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779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709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185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207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603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1AB-050B-274B-94AB-5734C9EB53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286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890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B35D-D6E9-8D4A-B335-832D63E29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761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Human Activity Recognition</a:t>
            </a:r>
            <a:br>
              <a:rPr kumimoji="1" lang="en-US" altLang="zh-CN" dirty="0" smtClean="0"/>
            </a:br>
            <a:r>
              <a:rPr kumimoji="1" lang="en-US" altLang="zh-CN" sz="3600" dirty="0" smtClean="0"/>
              <a:t>Weekly Report - 2</a:t>
            </a:r>
            <a:endParaRPr kumimoji="1"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Han Shen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4.9-4.20</a:t>
            </a:r>
          </a:p>
        </p:txBody>
      </p:sp>
    </p:spTree>
    <p:extLst>
      <p:ext uri="{BB962C8B-B14F-4D97-AF65-F5344CB8AC3E}">
        <p14:creationId xmlns:p14="http://schemas.microsoft.com/office/powerpoint/2010/main" val="91841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085048" y="298134"/>
            <a:ext cx="213648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Duration: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50s</a:t>
            </a:r>
          </a:p>
          <a:p>
            <a:r>
              <a:rPr kumimoji="1" lang="en-US" altLang="zh-CN" dirty="0" smtClean="0"/>
              <a:t>Room: Empty</a:t>
            </a:r>
          </a:p>
          <a:p>
            <a:r>
              <a:rPr kumimoji="1" lang="en-US" altLang="zh-CN" dirty="0" smtClean="0"/>
              <a:t>Antenna: orthogonal</a:t>
            </a:r>
          </a:p>
          <a:p>
            <a:r>
              <a:rPr kumimoji="1" lang="en-US" altLang="zh-CN" dirty="0" smtClean="0"/>
              <a:t> 3*3</a:t>
            </a:r>
          </a:p>
          <a:p>
            <a:r>
              <a:rPr kumimoji="1" lang="en-US" altLang="zh-CN" dirty="0"/>
              <a:t>LOC=Transmitter-</a:t>
            </a:r>
          </a:p>
          <a:p>
            <a:r>
              <a:rPr kumimoji="1" lang="en-US" altLang="zh-CN" dirty="0" smtClean="0"/>
              <a:t>Receiver</a:t>
            </a:r>
            <a:endParaRPr kumimoji="1" lang="zh-CN" altLang="en-US" dirty="0"/>
          </a:p>
        </p:txBody>
      </p:sp>
      <p:grpSp>
        <p:nvGrpSpPr>
          <p:cNvPr id="15" name="组 14"/>
          <p:cNvGrpSpPr/>
          <p:nvPr/>
        </p:nvGrpSpPr>
        <p:grpSpPr>
          <a:xfrm>
            <a:off x="7168372" y="2026883"/>
            <a:ext cx="1882350" cy="2431729"/>
            <a:chOff x="1595575" y="195361"/>
            <a:chExt cx="5682747" cy="6034814"/>
          </a:xfrm>
        </p:grpSpPr>
        <p:sp>
          <p:nvSpPr>
            <p:cNvPr id="16" name="矩形 15"/>
            <p:cNvSpPr/>
            <p:nvPr/>
          </p:nvSpPr>
          <p:spPr>
            <a:xfrm>
              <a:off x="1628133" y="195361"/>
              <a:ext cx="5617058" cy="603074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60699" y="211643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</a:t>
              </a:r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8137" y="58608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B</a:t>
              </a:r>
              <a:endParaRPr kumimoji="1"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44517" y="58567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C</a:t>
              </a:r>
              <a:endParaRPr kumimoji="1"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53200" y="211641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79882" y="211641"/>
              <a:ext cx="365309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95575" y="2979262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06451" y="2968861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E</a:t>
              </a:r>
              <a:endParaRPr kumimoji="1"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31039" y="2984847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95764" y="1709412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F1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55391" y="3880547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F2</a:t>
              </a:r>
              <a:endParaRPr kumimoji="1"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76871" y="4863233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F3</a:t>
              </a:r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38991" y="819892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H</a:t>
              </a:r>
              <a:endParaRPr kumimoji="1"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590800" y="211643"/>
              <a:ext cx="2364591" cy="16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-6460" y="5288292"/>
            <a:ext cx="8992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Conclusion: </a:t>
            </a:r>
          </a:p>
          <a:p>
            <a:r>
              <a:rPr kumimoji="1" lang="zh-CN" altLang="zh-CN" dirty="0"/>
              <a:t> 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1.CSI amplitude decreases when antennas are orthogonal(compared to parallel case ),</a:t>
            </a:r>
          </a:p>
          <a:p>
            <a:r>
              <a:rPr kumimoji="1" lang="en-US" altLang="zh-CN" dirty="0" smtClean="0"/>
              <a:t> especially in AB, AD  .</a:t>
            </a:r>
          </a:p>
          <a:p>
            <a:r>
              <a:rPr kumimoji="1" lang="en-US" altLang="zh-CN" dirty="0" smtClean="0"/>
              <a:t>2.CSI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amplitude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DOESN’T SHOW </a:t>
            </a:r>
            <a:r>
              <a:rPr kumimoji="1" lang="en-US" altLang="zh-CN" dirty="0" smtClean="0"/>
              <a:t>smoother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wall(AB,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crossing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room</a:t>
            </a:r>
          </a:p>
          <a:p>
            <a:r>
              <a:rPr kumimoji="1" lang="en-US" altLang="zh-CN" dirty="0" smtClean="0"/>
              <a:t>(AC,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" y="-45708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Why there is no fluctuation in Orthogonal case?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 orthogonal case, CSI amplitude turns out to be lower than in parallel case, but no fluctuation. </a:t>
            </a:r>
          </a:p>
          <a:p>
            <a:r>
              <a:rPr kumimoji="1" lang="en-US" altLang="zh-CN" dirty="0" smtClean="0"/>
              <a:t>Unpredictable antenna adjustment strategy of AP. Be better to set fixed rate instead.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770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3</a:t>
            </a:r>
            <a:r>
              <a:rPr kumimoji="1" lang="en-US" altLang="zh-CN" dirty="0" smtClean="0"/>
              <a:t>. How does CSI amplitude change </a:t>
            </a:r>
            <a:r>
              <a:rPr kumimoji="1" lang="en-US" altLang="zh-CN" dirty="0" smtClean="0">
                <a:solidFill>
                  <a:srgbClr val="FF0000"/>
                </a:solidFill>
              </a:rPr>
              <a:t>with another client of the dedicated AP</a:t>
            </a:r>
            <a:r>
              <a:rPr kumimoji="1" lang="en-US" altLang="zh-CN" dirty="0" smtClean="0"/>
              <a:t>? </a:t>
            </a:r>
          </a:p>
          <a:p>
            <a:pPr marL="0" indent="0">
              <a:buNone/>
            </a:pPr>
            <a:r>
              <a:rPr kumimoji="1" lang="en-US" altLang="zh-CN" dirty="0" smtClean="0">
                <a:solidFill>
                  <a:srgbClr val="3366FF"/>
                </a:solidFill>
              </a:rPr>
              <a:t>Experiment: Place a MacBook which pings AP at same rate as the receiver at different locations.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67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77046" y="447327"/>
            <a:ext cx="21874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LOC=Transmitter-</a:t>
            </a:r>
          </a:p>
          <a:p>
            <a:r>
              <a:rPr kumimoji="1" lang="en-US" altLang="zh-CN" sz="1400" dirty="0"/>
              <a:t>Receiver-the Other Client</a:t>
            </a:r>
          </a:p>
          <a:p>
            <a:r>
              <a:rPr kumimoji="1" lang="en-US" altLang="zh-CN" sz="1400" dirty="0"/>
              <a:t>(OC</a:t>
            </a:r>
            <a:r>
              <a:rPr kumimoji="1" lang="en-US" altLang="zh-CN" sz="1400" dirty="0" smtClean="0"/>
              <a:t>)</a:t>
            </a:r>
          </a:p>
          <a:p>
            <a:r>
              <a:rPr kumimoji="1" lang="en-US" altLang="zh-CN" sz="1400" dirty="0" smtClean="0"/>
              <a:t>Duration: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35s with OC ping,  </a:t>
            </a:r>
          </a:p>
          <a:p>
            <a:r>
              <a:rPr kumimoji="1" lang="en-US" altLang="zh-CN" sz="1400" dirty="0"/>
              <a:t>f</a:t>
            </a:r>
            <a:r>
              <a:rPr kumimoji="1" lang="en-US" altLang="zh-CN" sz="1400" dirty="0" smtClean="0"/>
              <a:t>ollowed by 35s </a:t>
            </a:r>
            <a:r>
              <a:rPr kumimoji="1" lang="en-US" altLang="zh-CN" sz="1400" smtClean="0"/>
              <a:t>OC sleep</a:t>
            </a:r>
            <a:endParaRPr kumimoji="1" lang="en-US" altLang="zh-CN" sz="1400" dirty="0" smtClean="0"/>
          </a:p>
          <a:p>
            <a:r>
              <a:rPr kumimoji="1" lang="en-US" altLang="zh-CN" sz="1400" dirty="0" smtClean="0"/>
              <a:t>Antenna: parallel</a:t>
            </a:r>
          </a:p>
          <a:p>
            <a:r>
              <a:rPr kumimoji="1" lang="en-US" altLang="zh-CN" sz="1400" dirty="0" smtClean="0"/>
              <a:t> 3*3</a:t>
            </a:r>
          </a:p>
          <a:p>
            <a:endParaRPr kumimoji="1" lang="zh-CN" altLang="en-US" sz="1400" dirty="0"/>
          </a:p>
        </p:txBody>
      </p:sp>
      <p:grpSp>
        <p:nvGrpSpPr>
          <p:cNvPr id="15" name="组 14"/>
          <p:cNvGrpSpPr/>
          <p:nvPr/>
        </p:nvGrpSpPr>
        <p:grpSpPr>
          <a:xfrm>
            <a:off x="7144052" y="2304116"/>
            <a:ext cx="1882350" cy="2431729"/>
            <a:chOff x="1595575" y="195361"/>
            <a:chExt cx="5682747" cy="6034814"/>
          </a:xfrm>
        </p:grpSpPr>
        <p:sp>
          <p:nvSpPr>
            <p:cNvPr id="16" name="矩形 15"/>
            <p:cNvSpPr/>
            <p:nvPr/>
          </p:nvSpPr>
          <p:spPr>
            <a:xfrm>
              <a:off x="1628133" y="195361"/>
              <a:ext cx="5617058" cy="603074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60699" y="211643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</a:t>
              </a:r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8137" y="58608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B</a:t>
              </a:r>
              <a:endParaRPr kumimoji="1"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44517" y="58567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C</a:t>
              </a:r>
              <a:endParaRPr kumimoji="1"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53200" y="211641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79882" y="211641"/>
              <a:ext cx="365309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95575" y="2979262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06451" y="2968861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E</a:t>
              </a:r>
              <a:endParaRPr kumimoji="1"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31039" y="2984847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95764" y="1709412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F1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55391" y="3880547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F2</a:t>
              </a:r>
              <a:endParaRPr kumimoji="1"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76871" y="4863233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F3</a:t>
              </a:r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38991" y="819892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H</a:t>
              </a:r>
              <a:endParaRPr kumimoji="1"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590800" y="211643"/>
              <a:ext cx="2364591" cy="16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0" y="5103673"/>
            <a:ext cx="8792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Conclusion: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When sharing same load, OC has no impact on CSI amplitude.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What if OC occupies more than 90% of bandwidth? Next experiment.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38" y="58707"/>
            <a:ext cx="7008084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1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 smtClean="0"/>
              <a:t>4. How does CSI amplitude change </a:t>
            </a:r>
            <a:r>
              <a:rPr kumimoji="1" lang="en-US" altLang="zh-CN" dirty="0" smtClean="0">
                <a:solidFill>
                  <a:srgbClr val="FF0000"/>
                </a:solidFill>
              </a:rPr>
              <a:t>with obstacles at different locations</a:t>
            </a:r>
            <a:r>
              <a:rPr kumimoji="1" lang="en-US" altLang="zh-CN" dirty="0" smtClean="0"/>
              <a:t>? </a:t>
            </a:r>
          </a:p>
          <a:p>
            <a:pPr marL="0" indent="0">
              <a:buNone/>
            </a:pPr>
            <a:r>
              <a:rPr kumimoji="1" lang="en-US" altLang="zh-CN" dirty="0" smtClean="0">
                <a:solidFill>
                  <a:srgbClr val="3366FF"/>
                </a:solidFill>
              </a:rPr>
              <a:t>Experiment: Put a large-size obstacle at multiple locations, collect CSI data in same room.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248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085535" y="160058"/>
            <a:ext cx="22484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Duration: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50s</a:t>
            </a:r>
          </a:p>
          <a:p>
            <a:r>
              <a:rPr kumimoji="1" lang="en-US" altLang="zh-CN" sz="1600" dirty="0" smtClean="0"/>
              <a:t>Room: </a:t>
            </a:r>
          </a:p>
          <a:p>
            <a:r>
              <a:rPr kumimoji="1" lang="en-US" altLang="zh-CN" sz="1600" dirty="0" smtClean="0"/>
              <a:t>Obstacle, metal box,20’’</a:t>
            </a:r>
          </a:p>
          <a:p>
            <a:r>
              <a:rPr kumimoji="1" lang="en-US" altLang="zh-CN" sz="1600" dirty="0" smtClean="0"/>
              <a:t>Antenna: parallel</a:t>
            </a:r>
          </a:p>
          <a:p>
            <a:r>
              <a:rPr kumimoji="1" lang="en-US" altLang="zh-CN" sz="1600" dirty="0" smtClean="0"/>
              <a:t> 3*3</a:t>
            </a:r>
          </a:p>
          <a:p>
            <a:r>
              <a:rPr kumimoji="1" lang="en-US" altLang="zh-CN" sz="1600" dirty="0"/>
              <a:t>LOC=Transmitter-</a:t>
            </a:r>
          </a:p>
          <a:p>
            <a:r>
              <a:rPr kumimoji="1" lang="en-US" altLang="zh-CN" sz="1600" dirty="0"/>
              <a:t>Receiver</a:t>
            </a:r>
            <a:r>
              <a:rPr kumimoji="1" lang="en-US" altLang="zh-CN" sz="1600" dirty="0" smtClean="0"/>
              <a:t>-Obstacle</a:t>
            </a:r>
            <a:endParaRPr kumimoji="1" lang="zh-CN" altLang="en-US" sz="1600" dirty="0"/>
          </a:p>
        </p:txBody>
      </p:sp>
      <p:grpSp>
        <p:nvGrpSpPr>
          <p:cNvPr id="15" name="组 14"/>
          <p:cNvGrpSpPr/>
          <p:nvPr/>
        </p:nvGrpSpPr>
        <p:grpSpPr>
          <a:xfrm>
            <a:off x="7144052" y="2052461"/>
            <a:ext cx="1882350" cy="2431729"/>
            <a:chOff x="1595575" y="195361"/>
            <a:chExt cx="5682747" cy="6034814"/>
          </a:xfrm>
        </p:grpSpPr>
        <p:sp>
          <p:nvSpPr>
            <p:cNvPr id="16" name="矩形 15"/>
            <p:cNvSpPr/>
            <p:nvPr/>
          </p:nvSpPr>
          <p:spPr>
            <a:xfrm>
              <a:off x="1628133" y="195361"/>
              <a:ext cx="5617058" cy="603074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60699" y="211643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</a:t>
              </a:r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8137" y="58608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B</a:t>
              </a:r>
              <a:endParaRPr kumimoji="1"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44517" y="58567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C</a:t>
              </a:r>
              <a:endParaRPr kumimoji="1"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53200" y="211641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79882" y="211641"/>
              <a:ext cx="365309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95575" y="2979262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06451" y="2968861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E</a:t>
              </a:r>
              <a:endParaRPr kumimoji="1"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31039" y="2984847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95764" y="1709412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F1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55391" y="3880547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F2</a:t>
              </a:r>
              <a:endParaRPr kumimoji="1"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76871" y="4863233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F3</a:t>
              </a:r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38991" y="819892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H</a:t>
              </a:r>
              <a:endParaRPr kumimoji="1"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590800" y="211643"/>
              <a:ext cx="2364591" cy="16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-6460" y="5288292"/>
            <a:ext cx="8900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Conclusion: </a:t>
            </a:r>
          </a:p>
          <a:p>
            <a:r>
              <a:rPr kumimoji="1" lang="en-US" altLang="zh-CN" sz="1400" dirty="0" smtClean="0"/>
              <a:t>1. Obstacle results in significant interference on CSI amplitude.</a:t>
            </a:r>
            <a:endParaRPr kumimoji="1" lang="en-US" altLang="zh-CN" sz="1400" dirty="0"/>
          </a:p>
          <a:p>
            <a:r>
              <a:rPr kumimoji="1" lang="en-US" altLang="zh-CN" sz="1400" dirty="0" smtClean="0"/>
              <a:t>2. When the transmitter is put in the center of the room while the receiver is put in corner(EA*), CSI amplitude show different degrees of </a:t>
            </a:r>
            <a:r>
              <a:rPr lang="en-US" altLang="zh-CN" sz="1400" dirty="0" smtClean="0"/>
              <a:t>attenuation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at certain channels, which could be utilized as an vital feature</a:t>
            </a:r>
            <a:r>
              <a:rPr kumimoji="1" lang="en-US" altLang="zh-CN" sz="1400" dirty="0"/>
              <a:t>. </a:t>
            </a:r>
            <a:r>
              <a:rPr kumimoji="1" lang="en-US" altLang="zh-CN" sz="1400" dirty="0" smtClean="0"/>
              <a:t>(ABG1</a:t>
            </a:r>
            <a:r>
              <a:rPr kumimoji="1" lang="en-US" altLang="zh-CN" sz="1400" dirty="0"/>
              <a:t>,</a:t>
            </a:r>
            <a:r>
              <a:rPr kumimoji="1" lang="zh-CN" altLang="en-US" sz="1400" dirty="0"/>
              <a:t> </a:t>
            </a:r>
            <a:r>
              <a:rPr kumimoji="1" lang="en-US" altLang="zh-CN" sz="1400" dirty="0" smtClean="0"/>
              <a:t>EAF2, EAH).</a:t>
            </a:r>
          </a:p>
          <a:p>
            <a:r>
              <a:rPr kumimoji="1" lang="en-US" altLang="zh-CN" sz="1400" dirty="0" smtClean="0"/>
              <a:t>3. Fluctuation with time is caused by the absence of the third TX antenna.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7085534" cy="52882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573527" y="6144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81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5</a:t>
            </a:r>
            <a:r>
              <a:rPr kumimoji="1" lang="en-US" altLang="zh-CN" dirty="0" smtClean="0"/>
              <a:t>. How does CSI amplitude change </a:t>
            </a:r>
            <a:r>
              <a:rPr kumimoji="1" lang="en-US" altLang="zh-CN" dirty="0" smtClean="0">
                <a:solidFill>
                  <a:srgbClr val="FF0000"/>
                </a:solidFill>
              </a:rPr>
              <a:t>with obstacles of different materials</a:t>
            </a:r>
            <a:r>
              <a:rPr kumimoji="1" lang="en-US" altLang="zh-CN" dirty="0" smtClean="0"/>
              <a:t>? </a:t>
            </a:r>
          </a:p>
          <a:p>
            <a:pPr marL="0" indent="0">
              <a:buNone/>
            </a:pPr>
            <a:r>
              <a:rPr kumimoji="1" lang="en-US" altLang="zh-CN" dirty="0" smtClean="0">
                <a:solidFill>
                  <a:srgbClr val="3366FF"/>
                </a:solidFill>
              </a:rPr>
              <a:t>Experiment: Put obstacle of materials(metal box, cloth box, plastic box, crouched-man/crouched-woman, standing-man/standing-woman) but roughly similar size at multiple locations, collect CSI data in same room.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836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085535" y="160058"/>
            <a:ext cx="2010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Duration: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50s</a:t>
            </a:r>
          </a:p>
          <a:p>
            <a:r>
              <a:rPr kumimoji="1" lang="en-US" altLang="zh-CN" sz="1600" dirty="0" smtClean="0"/>
              <a:t>Room:  Obstacle,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20’’,</a:t>
            </a:r>
          </a:p>
          <a:p>
            <a:r>
              <a:rPr kumimoji="1" lang="en-US" altLang="zh-CN" sz="1600" dirty="0" smtClean="0"/>
              <a:t> material varies</a:t>
            </a:r>
          </a:p>
          <a:p>
            <a:r>
              <a:rPr kumimoji="1" lang="en-US" altLang="zh-CN" sz="1600" dirty="0" smtClean="0"/>
              <a:t>Antenna: parallel</a:t>
            </a:r>
          </a:p>
          <a:p>
            <a:r>
              <a:rPr kumimoji="1" lang="en-US" altLang="zh-CN" sz="1600" dirty="0" smtClean="0"/>
              <a:t> 3*3</a:t>
            </a:r>
          </a:p>
          <a:p>
            <a:r>
              <a:rPr kumimoji="1" lang="en-US" altLang="zh-CN" sz="1600" dirty="0"/>
              <a:t>LOC</a:t>
            </a:r>
            <a:r>
              <a:rPr kumimoji="1" lang="en-US" altLang="zh-CN" sz="1600" dirty="0" smtClean="0"/>
              <a:t>=ACB</a:t>
            </a:r>
            <a:endParaRPr kumimoji="1" lang="zh-CN" altLang="en-US" sz="1600" dirty="0"/>
          </a:p>
        </p:txBody>
      </p:sp>
      <p:grpSp>
        <p:nvGrpSpPr>
          <p:cNvPr id="15" name="组 14"/>
          <p:cNvGrpSpPr/>
          <p:nvPr/>
        </p:nvGrpSpPr>
        <p:grpSpPr>
          <a:xfrm>
            <a:off x="7144052" y="2052461"/>
            <a:ext cx="1882350" cy="2431729"/>
            <a:chOff x="1595575" y="195361"/>
            <a:chExt cx="5682747" cy="6034814"/>
          </a:xfrm>
        </p:grpSpPr>
        <p:sp>
          <p:nvSpPr>
            <p:cNvPr id="16" name="矩形 15"/>
            <p:cNvSpPr/>
            <p:nvPr/>
          </p:nvSpPr>
          <p:spPr>
            <a:xfrm>
              <a:off x="1628133" y="195361"/>
              <a:ext cx="5617058" cy="603074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60699" y="211643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</a:t>
              </a:r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8137" y="58608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B</a:t>
              </a:r>
              <a:endParaRPr kumimoji="1"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44517" y="58567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C</a:t>
              </a:r>
              <a:endParaRPr kumimoji="1"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53200" y="211641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79882" y="211641"/>
              <a:ext cx="365309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95575" y="2979262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06451" y="2968861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E</a:t>
              </a:r>
              <a:endParaRPr kumimoji="1"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31039" y="2984847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95764" y="1709412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F1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55391" y="3880547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F2</a:t>
              </a:r>
              <a:endParaRPr kumimoji="1"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76871" y="4863233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F3</a:t>
              </a:r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38991" y="819892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H</a:t>
              </a:r>
              <a:endParaRPr kumimoji="1"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590800" y="211643"/>
              <a:ext cx="2364591" cy="16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-6460" y="5288292"/>
            <a:ext cx="8900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Conclusion: </a:t>
            </a:r>
          </a:p>
          <a:p>
            <a:r>
              <a:rPr kumimoji="1" lang="en-US" altLang="zh-CN" sz="1400" dirty="0" smtClean="0"/>
              <a:t>1. For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all obstacles,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CSI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amplitude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shows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obvious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fluctuations.</a:t>
            </a:r>
          </a:p>
          <a:p>
            <a:r>
              <a:rPr kumimoji="1" lang="zh-CN" altLang="zh-CN" sz="1400" dirty="0" smtClean="0"/>
              <a:t>2</a:t>
            </a:r>
            <a:r>
              <a:rPr kumimoji="1" lang="en-US" altLang="zh-CN" sz="1400" dirty="0" smtClean="0"/>
              <a:t>.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In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this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case,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obstacle is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not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on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the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line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of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TX-RX,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fluctuations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of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different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static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materials(cloth,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metal,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PVC)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are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similar</a:t>
            </a:r>
            <a:r>
              <a:rPr kumimoji="1" lang="zh-CN" altLang="zh-CN" sz="1400" dirty="0" smtClean="0"/>
              <a:t>,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while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err="1" smtClean="0"/>
              <a:t>standman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shows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abnormal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CSI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magnitude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envelope(This might be an individual-dependent case cause the man tested might have moved when he was not supposed to do or that sometimes AP adjusts the transmission sharply by unknown reason------ similar to Q1 case AE ). But from all cases at different locations, human effect differs from static block effect largely.</a:t>
            </a:r>
          </a:p>
          <a:p>
            <a:endParaRPr kumimoji="1" lang="en-US" altLang="zh-CN" sz="1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085535" cy="52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085535" y="160058"/>
            <a:ext cx="2010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Duration: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50s</a:t>
            </a:r>
          </a:p>
          <a:p>
            <a:r>
              <a:rPr kumimoji="1" lang="en-US" altLang="zh-CN" sz="1600" dirty="0" smtClean="0"/>
              <a:t>Room:  Obstacle,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20’’,</a:t>
            </a:r>
          </a:p>
          <a:p>
            <a:r>
              <a:rPr kumimoji="1" lang="en-US" altLang="zh-CN" sz="1600" dirty="0" smtClean="0"/>
              <a:t> material varies</a:t>
            </a:r>
          </a:p>
          <a:p>
            <a:r>
              <a:rPr kumimoji="1" lang="en-US" altLang="zh-CN" sz="1600" dirty="0" smtClean="0"/>
              <a:t>Antenna: parallel</a:t>
            </a:r>
          </a:p>
          <a:p>
            <a:r>
              <a:rPr kumimoji="1" lang="en-US" altLang="zh-CN" sz="1600" dirty="0" smtClean="0"/>
              <a:t> 3*3</a:t>
            </a:r>
          </a:p>
          <a:p>
            <a:r>
              <a:rPr kumimoji="1" lang="en-US" altLang="zh-CN" sz="1600" dirty="0"/>
              <a:t>LOC</a:t>
            </a:r>
            <a:r>
              <a:rPr kumimoji="1" lang="en-US" altLang="zh-CN" sz="1600" dirty="0" smtClean="0"/>
              <a:t>=EAF1</a:t>
            </a:r>
            <a:endParaRPr kumimoji="1" lang="zh-CN" altLang="en-US" sz="1600" dirty="0"/>
          </a:p>
        </p:txBody>
      </p:sp>
      <p:grpSp>
        <p:nvGrpSpPr>
          <p:cNvPr id="15" name="组 14"/>
          <p:cNvGrpSpPr/>
          <p:nvPr/>
        </p:nvGrpSpPr>
        <p:grpSpPr>
          <a:xfrm>
            <a:off x="7144052" y="2052461"/>
            <a:ext cx="1882350" cy="2431729"/>
            <a:chOff x="1595575" y="195361"/>
            <a:chExt cx="5682747" cy="6034814"/>
          </a:xfrm>
        </p:grpSpPr>
        <p:sp>
          <p:nvSpPr>
            <p:cNvPr id="16" name="矩形 15"/>
            <p:cNvSpPr/>
            <p:nvPr/>
          </p:nvSpPr>
          <p:spPr>
            <a:xfrm>
              <a:off x="1628133" y="195361"/>
              <a:ext cx="5617058" cy="603074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60699" y="211643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</a:t>
              </a:r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8137" y="58608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B</a:t>
              </a:r>
              <a:endParaRPr kumimoji="1"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44517" y="58567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C</a:t>
              </a:r>
              <a:endParaRPr kumimoji="1"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53200" y="211641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79882" y="211641"/>
              <a:ext cx="365309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95575" y="2979262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06451" y="2968861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E</a:t>
              </a:r>
              <a:endParaRPr kumimoji="1"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31039" y="2984847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95764" y="1709412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F1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55391" y="3880547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F2</a:t>
              </a:r>
              <a:endParaRPr kumimoji="1"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76871" y="4863233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F3</a:t>
              </a:r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38991" y="819892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H</a:t>
              </a:r>
              <a:endParaRPr kumimoji="1"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590800" y="211643"/>
              <a:ext cx="2364591" cy="16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-6460" y="5288292"/>
            <a:ext cx="8900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Conclusion: </a:t>
            </a:r>
          </a:p>
          <a:p>
            <a:pPr marL="342900" indent="-342900">
              <a:buAutoNum type="arabicPeriod"/>
            </a:pPr>
            <a:r>
              <a:rPr kumimoji="1" lang="en-US" altLang="zh-CN" sz="1400" dirty="0" smtClean="0"/>
              <a:t>When TX-RX is closer(Or when the transmitter is placed in the center of room, which means, rather symmetric), metal material shows sharper fluctuation on CSI.  </a:t>
            </a:r>
          </a:p>
          <a:p>
            <a:pPr marL="342900" indent="-342900">
              <a:buAutoNum type="arabicPeriod"/>
            </a:pPr>
            <a:r>
              <a:rPr kumimoji="1" lang="en-US" altLang="zh-CN" sz="1400" dirty="0" smtClean="0"/>
              <a:t>Man behaves different from women with an abnormal surface. Need more people to be tested to avoid individual bias.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85535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4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zh-CN" dirty="0" smtClean="0"/>
              <a:t>Experiment on 5 questions.</a:t>
            </a:r>
          </a:p>
          <a:p>
            <a:r>
              <a:rPr kumimoji="1" lang="en-US" altLang="zh-CN" dirty="0" smtClean="0"/>
              <a:t>Significant CSI amplitude fluctuation found in those cases, which also means, it is harder to maintain a fingerprint database since any </a:t>
            </a:r>
            <a:r>
              <a:rPr kumimoji="1" lang="en-US" altLang="zh-CN" smtClean="0"/>
              <a:t>obstacle joins </a:t>
            </a:r>
            <a:r>
              <a:rPr kumimoji="1" lang="en-US" altLang="zh-CN" dirty="0" smtClean="0"/>
              <a:t>into the environment could result in large variance for CSI fingerprint at certain location.</a:t>
            </a:r>
          </a:p>
          <a:p>
            <a:r>
              <a:rPr kumimoji="1" lang="en-US" altLang="zh-CN" dirty="0" smtClean="0"/>
              <a:t>Need to fix transmission rate for most of the experiments.</a:t>
            </a:r>
          </a:p>
          <a:p>
            <a:r>
              <a:rPr kumimoji="1" lang="en-US" altLang="zh-CN" dirty="0" smtClean="0"/>
              <a:t>Any research idea?</a:t>
            </a:r>
          </a:p>
          <a:p>
            <a:pPr lvl="1"/>
            <a:r>
              <a:rPr kumimoji="1" lang="en-US" altLang="zh-CN" dirty="0" smtClean="0"/>
              <a:t>In a regular living room with different items placed at different place, when items are shifted, moved away, newly brought in, how much effect it brings to </a:t>
            </a:r>
            <a:r>
              <a:rPr kumimoji="1" lang="en-US" altLang="zh-CN" dirty="0" err="1" smtClean="0"/>
              <a:t>wifi</a:t>
            </a:r>
            <a:r>
              <a:rPr kumimoji="1" lang="en-US" altLang="zh-CN" dirty="0" smtClean="0"/>
              <a:t> localization of a human-being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Human Activity Recognition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19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680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Goal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Figure out obstacle effect on CSI data</a:t>
            </a:r>
          </a:p>
          <a:p>
            <a:r>
              <a:rPr kumimoji="1" lang="en-US" altLang="zh-CN" dirty="0" smtClean="0"/>
              <a:t>Figure out location variation of CSI data</a:t>
            </a:r>
          </a:p>
          <a:p>
            <a:r>
              <a:rPr kumimoji="1" lang="en-US" altLang="zh-CN" dirty="0" smtClean="0"/>
              <a:t>Figure out CSI variation when other clients connect to same AP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744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Platform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zh-CN" dirty="0" smtClean="0"/>
              <a:t>Transceiver:</a:t>
            </a:r>
          </a:p>
          <a:p>
            <a:pPr lvl="1"/>
            <a:r>
              <a:rPr kumimoji="1" lang="en-US" altLang="zh-CN" dirty="0" smtClean="0"/>
              <a:t>Asus </a:t>
            </a:r>
            <a:r>
              <a:rPr kumimoji="1" lang="en-US" altLang="zh-CN" dirty="0"/>
              <a:t>AC-68U Dual Frequency </a:t>
            </a:r>
            <a:r>
              <a:rPr kumimoji="1" lang="en-US" altLang="zh-CN" dirty="0" smtClean="0"/>
              <a:t>Router </a:t>
            </a:r>
            <a:r>
              <a:rPr kumimoji="1" lang="en-US" altLang="zh-CN" dirty="0"/>
              <a:t>(</a:t>
            </a:r>
            <a:r>
              <a:rPr kumimoji="1" lang="en-US" altLang="zh-CN" dirty="0" smtClean="0"/>
              <a:t>TX)</a:t>
            </a:r>
          </a:p>
          <a:p>
            <a:pPr lvl="1"/>
            <a:r>
              <a:rPr kumimoji="1" lang="en-US" altLang="zh-CN" dirty="0" smtClean="0"/>
              <a:t>Mini PC with Intel 5300 NIC</a:t>
            </a:r>
            <a:r>
              <a:rPr kumimoji="1" lang="en-US" altLang="zh-CN" dirty="0"/>
              <a:t>(</a:t>
            </a:r>
            <a:r>
              <a:rPr kumimoji="1" lang="en-US" altLang="zh-CN" dirty="0" smtClean="0"/>
              <a:t>RX)</a:t>
            </a:r>
          </a:p>
          <a:p>
            <a:pPr lvl="1"/>
            <a:r>
              <a:rPr kumimoji="1" lang="en-US" altLang="zh-CN" dirty="0"/>
              <a:t>Third </a:t>
            </a:r>
            <a:r>
              <a:rPr kumimoji="1" lang="en-US" altLang="zh-CN" dirty="0" smtClean="0"/>
              <a:t>Object(TO): MacBook ping </a:t>
            </a:r>
            <a:r>
              <a:rPr kumimoji="1" lang="en-US" altLang="zh-CN" dirty="0"/>
              <a:t>AP at </a:t>
            </a:r>
            <a:r>
              <a:rPr kumimoji="1" lang="en-US" altLang="zh-CN" dirty="0" smtClean="0"/>
              <a:t>same rate(ping rate: per packet/0.2s) </a:t>
            </a:r>
            <a:r>
              <a:rPr kumimoji="1" lang="en-US" altLang="zh-CN" dirty="0"/>
              <a:t>as Mini </a:t>
            </a:r>
            <a:r>
              <a:rPr kumimoji="1" lang="en-US" altLang="zh-CN" dirty="0" smtClean="0"/>
              <a:t>PC</a:t>
            </a:r>
          </a:p>
          <a:p>
            <a:r>
              <a:rPr kumimoji="1" lang="en-US" altLang="zh-CN" dirty="0" smtClean="0"/>
              <a:t>Parameters</a:t>
            </a:r>
            <a:endParaRPr kumimoji="1" lang="en-US" altLang="zh-CN" dirty="0"/>
          </a:p>
          <a:p>
            <a:pPr marL="914400" lvl="1" indent="-457200"/>
            <a:r>
              <a:rPr kumimoji="1" lang="en-US" altLang="zh-CN" dirty="0" smtClean="0"/>
              <a:t>Power: 200mW</a:t>
            </a:r>
          </a:p>
          <a:p>
            <a:pPr marL="914400" lvl="1" indent="-457200"/>
            <a:r>
              <a:rPr kumimoji="1" lang="en-US" altLang="zh-CN" dirty="0" smtClean="0"/>
              <a:t>Bandwidth: 2.4GHz/20MHZ</a:t>
            </a:r>
          </a:p>
          <a:p>
            <a:pPr marL="514350" indent="-457200"/>
            <a:r>
              <a:rPr kumimoji="1" lang="en-US" altLang="zh-CN" dirty="0" smtClean="0"/>
              <a:t>Test case</a:t>
            </a:r>
          </a:p>
          <a:p>
            <a:pPr marL="914400" lvl="1" indent="-457200"/>
            <a:r>
              <a:rPr kumimoji="1" lang="en-US" altLang="zh-CN" dirty="0" smtClean="0"/>
              <a:t>Empty Room with TX, RX in different location, antenna orthogonal or parallel</a:t>
            </a:r>
          </a:p>
          <a:p>
            <a:pPr marL="914400" lvl="1" indent="-457200"/>
            <a:r>
              <a:rPr kumimoji="1" lang="en-US" altLang="zh-CN" dirty="0" smtClean="0"/>
              <a:t>Room with Obstacle: Travel Case: (metal, cloth, PVC), man/woman stands/</a:t>
            </a:r>
            <a:r>
              <a:rPr lang="en-US" altLang="zh-CN" dirty="0" smtClean="0"/>
              <a:t>crouches</a:t>
            </a:r>
            <a:r>
              <a:rPr kumimoji="1" lang="en-US" altLang="zh-CN" dirty="0" smtClean="0"/>
              <a:t>, TX-RX in different location</a:t>
            </a:r>
          </a:p>
          <a:p>
            <a:pPr marL="914400" lvl="1" indent="-457200"/>
            <a:r>
              <a:rPr kumimoji="1" lang="en-US" altLang="zh-CN" dirty="0" smtClean="0"/>
              <a:t>TX-RX-TO at various locations</a:t>
            </a:r>
          </a:p>
          <a:p>
            <a:r>
              <a:rPr kumimoji="1" lang="en-US" altLang="zh-CN" dirty="0" smtClean="0"/>
              <a:t>Data Process</a:t>
            </a:r>
          </a:p>
          <a:p>
            <a:pPr lvl="1"/>
            <a:r>
              <a:rPr kumimoji="1" lang="en-US" altLang="zh-CN" dirty="0" smtClean="0"/>
              <a:t>3*3 combination of TX-RX antennas, extract the strongest one(TX=1,RX=1) for comparison.</a:t>
            </a:r>
          </a:p>
          <a:p>
            <a:pPr marL="914400" lvl="1" indent="-457200"/>
            <a:endParaRPr kumimoji="1" lang="en-US" altLang="zh-CN" dirty="0" smtClean="0"/>
          </a:p>
          <a:p>
            <a:pPr marL="457200" lvl="1" indent="0">
              <a:buNone/>
            </a:pPr>
            <a:endParaRPr kumimoji="1"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dirty="0" smtClean="0"/>
              <a:t>4/2/16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047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Human Activity Recognition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284592" y="6359942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3m</a:t>
            </a:r>
            <a:endParaRPr kumimoji="1"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7310319" y="712170"/>
            <a:ext cx="19041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Experiment</a:t>
            </a:r>
            <a:endParaRPr kumimoji="1" lang="en-US" altLang="zh-CN" sz="2800" b="1" dirty="0"/>
          </a:p>
          <a:p>
            <a:r>
              <a:rPr kumimoji="1" lang="en-US" altLang="zh-CN" sz="2800" b="1" dirty="0" smtClean="0"/>
              <a:t>Room</a:t>
            </a:r>
            <a:endParaRPr kumimoji="1" lang="zh-CN" altLang="en-US" sz="2800" b="1" dirty="0"/>
          </a:p>
        </p:txBody>
      </p:sp>
      <p:grpSp>
        <p:nvGrpSpPr>
          <p:cNvPr id="2" name="组 1"/>
          <p:cNvGrpSpPr/>
          <p:nvPr/>
        </p:nvGrpSpPr>
        <p:grpSpPr>
          <a:xfrm>
            <a:off x="1058286" y="195361"/>
            <a:ext cx="6220036" cy="6160989"/>
            <a:chOff x="1058286" y="195361"/>
            <a:chExt cx="6220036" cy="6160989"/>
          </a:xfrm>
        </p:grpSpPr>
        <p:sp>
          <p:nvSpPr>
            <p:cNvPr id="7" name="矩形 6"/>
            <p:cNvSpPr/>
            <p:nvPr/>
          </p:nvSpPr>
          <p:spPr>
            <a:xfrm>
              <a:off x="1628133" y="195361"/>
              <a:ext cx="5617058" cy="603074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60699" y="211643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</a:t>
              </a:r>
              <a:endParaRPr kumimoji="1"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28137" y="58608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B</a:t>
              </a:r>
              <a:endParaRPr kumimoji="1"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44517" y="58567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C</a:t>
              </a:r>
              <a:endParaRPr kumimoji="1"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53200" y="211641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879882" y="211641"/>
              <a:ext cx="365309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8" name="直线箭头连接符 17"/>
            <p:cNvCxnSpPr/>
            <p:nvPr/>
          </p:nvCxnSpPr>
          <p:spPr>
            <a:xfrm>
              <a:off x="1628133" y="6356350"/>
              <a:ext cx="561705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箭头连接符 18"/>
            <p:cNvCxnSpPr/>
            <p:nvPr/>
          </p:nvCxnSpPr>
          <p:spPr>
            <a:xfrm>
              <a:off x="1500526" y="195361"/>
              <a:ext cx="0" cy="6160989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058286" y="2849021"/>
              <a:ext cx="486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5m</a:t>
              </a:r>
              <a:endParaRPr kumimoji="1"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95575" y="2979262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206451" y="2968861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E</a:t>
              </a:r>
              <a:endParaRPr kumimoji="1"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31039" y="2984847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995764" y="1709412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F1</a:t>
              </a:r>
              <a:endParaRPr kumimoji="1"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955391" y="3880547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F2</a:t>
              </a:r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876871" y="4863233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F3</a:t>
              </a:r>
              <a:endParaRPr kumimoji="1"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38991" y="819892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H</a:t>
              </a:r>
              <a:endParaRPr kumimoji="1" lang="zh-CN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2590800" y="211643"/>
              <a:ext cx="2364591" cy="16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7369345" y="3880547"/>
            <a:ext cx="364285" cy="81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994131" y="3695881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Heater</a:t>
            </a:r>
          </a:p>
        </p:txBody>
      </p:sp>
    </p:spTree>
    <p:extLst>
      <p:ext uri="{BB962C8B-B14F-4D97-AF65-F5344CB8AC3E}">
        <p14:creationId xmlns:p14="http://schemas.microsoft.com/office/powerpoint/2010/main" val="96437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 smtClean="0"/>
              <a:t>1. How does CSI amplitude change </a:t>
            </a:r>
            <a:r>
              <a:rPr kumimoji="1" lang="en-US" altLang="zh-CN" dirty="0" smtClean="0">
                <a:solidFill>
                  <a:srgbClr val="FF0000"/>
                </a:solidFill>
              </a:rPr>
              <a:t>with different transmitter - receiver locations</a:t>
            </a:r>
            <a:r>
              <a:rPr kumimoji="1" lang="en-US" altLang="zh-CN" dirty="0" smtClean="0"/>
              <a:t>? </a:t>
            </a:r>
          </a:p>
          <a:p>
            <a:pPr marL="0" indent="0">
              <a:buNone/>
            </a:pPr>
            <a:r>
              <a:rPr kumimoji="1" lang="en-US" altLang="zh-CN" dirty="0" smtClean="0">
                <a:solidFill>
                  <a:srgbClr val="3366FF"/>
                </a:solidFill>
              </a:rPr>
              <a:t>Experiment: Collect CSI data at different TX-RX locations in an empty room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787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12000" cy="5334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27082" y="725635"/>
            <a:ext cx="2142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Duration: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50s</a:t>
            </a:r>
          </a:p>
          <a:p>
            <a:r>
              <a:rPr kumimoji="1" lang="en-US" altLang="zh-CN" dirty="0" smtClean="0"/>
              <a:t>Room: Empty</a:t>
            </a:r>
          </a:p>
          <a:p>
            <a:r>
              <a:rPr kumimoji="1" lang="en-US" altLang="zh-CN" dirty="0" smtClean="0"/>
              <a:t>Antenna: Parallel3*3</a:t>
            </a:r>
          </a:p>
          <a:p>
            <a:r>
              <a:rPr kumimoji="1" lang="en-US" altLang="zh-CN" dirty="0"/>
              <a:t>LOC=Transmitter-</a:t>
            </a:r>
          </a:p>
          <a:p>
            <a:r>
              <a:rPr kumimoji="1" lang="en-US" altLang="zh-CN" dirty="0" smtClean="0"/>
              <a:t>Receiver</a:t>
            </a:r>
            <a:endParaRPr kumimoji="1" lang="zh-CN" altLang="en-US" dirty="0"/>
          </a:p>
        </p:txBody>
      </p:sp>
      <p:grpSp>
        <p:nvGrpSpPr>
          <p:cNvPr id="15" name="组 14"/>
          <p:cNvGrpSpPr/>
          <p:nvPr/>
        </p:nvGrpSpPr>
        <p:grpSpPr>
          <a:xfrm>
            <a:off x="7154838" y="2197193"/>
            <a:ext cx="1882350" cy="2431729"/>
            <a:chOff x="1595575" y="195361"/>
            <a:chExt cx="5682747" cy="6034814"/>
          </a:xfrm>
        </p:grpSpPr>
        <p:sp>
          <p:nvSpPr>
            <p:cNvPr id="16" name="矩形 15"/>
            <p:cNvSpPr/>
            <p:nvPr/>
          </p:nvSpPr>
          <p:spPr>
            <a:xfrm>
              <a:off x="1628133" y="195361"/>
              <a:ext cx="5617058" cy="603074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60699" y="211643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</a:t>
              </a:r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8137" y="58608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B</a:t>
              </a:r>
              <a:endParaRPr kumimoji="1"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44517" y="58567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C</a:t>
              </a:r>
              <a:endParaRPr kumimoji="1"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53200" y="211641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79882" y="211641"/>
              <a:ext cx="365309" cy="36933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95575" y="2979262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G1</a:t>
              </a:r>
              <a:endParaRPr kumimoji="1"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06451" y="2968861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E</a:t>
              </a:r>
              <a:endParaRPr kumimoji="1"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31039" y="2984847"/>
              <a:ext cx="4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G2</a:t>
              </a:r>
              <a:endParaRPr kumimoji="1"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95764" y="1709412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F1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55391" y="3880547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F2</a:t>
              </a:r>
              <a:endParaRPr kumimoji="1"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76871" y="4863233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F3</a:t>
              </a:r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38991" y="819892"/>
              <a:ext cx="32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H</a:t>
              </a:r>
              <a:endParaRPr kumimoji="1"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590800" y="211643"/>
              <a:ext cx="2364591" cy="16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0" y="5433020"/>
            <a:ext cx="9254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Conclusion: </a:t>
            </a:r>
          </a:p>
          <a:p>
            <a:r>
              <a:rPr kumimoji="1" lang="zh-CN" altLang="zh-CN" dirty="0"/>
              <a:t> 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1.CSI amplitude decreases with distance monotonically.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2.CSI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amplitude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shows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smoother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surface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near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wall(AB,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AD)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than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crossing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room(AC,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AE,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EA),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It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might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affected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by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multipath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effect.</a:t>
            </a:r>
          </a:p>
          <a:p>
            <a:r>
              <a:rPr kumimoji="1" lang="zh-CN" altLang="zh-CN" dirty="0" smtClean="0">
                <a:solidFill>
                  <a:srgbClr val="FF0000"/>
                </a:solidFill>
              </a:rPr>
              <a:t>3.</a:t>
            </a:r>
            <a:r>
              <a:rPr kumimoji="1" lang="en-US" altLang="zh-CN" dirty="0" smtClean="0">
                <a:solidFill>
                  <a:srgbClr val="FF0000"/>
                </a:solidFill>
              </a:rPr>
              <a:t>Abnormal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decrease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in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case.</a:t>
            </a:r>
          </a:p>
        </p:txBody>
      </p:sp>
    </p:spTree>
    <p:extLst>
      <p:ext uri="{BB962C8B-B14F-4D97-AF65-F5344CB8AC3E}">
        <p14:creationId xmlns:p14="http://schemas.microsoft.com/office/powerpoint/2010/main" val="280276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4" y="1465604"/>
            <a:ext cx="5595033" cy="4196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9749" y="300400"/>
            <a:ext cx="68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Why does fluctuation occur?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00" y="3714938"/>
            <a:ext cx="3177442" cy="23830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1734" y="669732"/>
            <a:ext cx="90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Notice: AP chose 2  antennas instead of original 3 antennas occasionally.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Should it be used as a feature or wiped out? It is an implication of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wifi</a:t>
            </a:r>
            <a:r>
              <a:rPr kumimoji="1" lang="en-US" altLang="zh-CN" dirty="0" smtClean="0">
                <a:solidFill>
                  <a:srgbClr val="FF0000"/>
                </a:solidFill>
              </a:rPr>
              <a:t> signal strength variation.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80267" y="6098020"/>
            <a:ext cx="313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Wave peaks match exactly with </a:t>
            </a:r>
          </a:p>
          <a:p>
            <a:r>
              <a:rPr kumimoji="1" lang="en-US" altLang="zh-CN" dirty="0" smtClean="0"/>
              <a:t>TX antenna number’s change! 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99" y="1316063"/>
            <a:ext cx="3141900" cy="23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3" y="1188605"/>
            <a:ext cx="5870447" cy="44028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9353" y="300400"/>
            <a:ext cx="68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Why abnormal decrease in case AE? 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49353" y="805618"/>
            <a:ext cx="869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Notice: AP chose 2  antennas instead of original 3 antennas. Might be an experimental bias</a:t>
            </a:r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15" y="4257586"/>
            <a:ext cx="3285185" cy="24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 smtClean="0"/>
              <a:t>2. How does CSI amplitude change </a:t>
            </a:r>
            <a:r>
              <a:rPr kumimoji="1" lang="en-US" altLang="zh-CN" dirty="0" smtClean="0">
                <a:solidFill>
                  <a:srgbClr val="FF0000"/>
                </a:solidFill>
              </a:rPr>
              <a:t>with different angle-of-arrival</a:t>
            </a:r>
            <a:r>
              <a:rPr kumimoji="1" lang="en-US" altLang="zh-CN" dirty="0" smtClean="0"/>
              <a:t>? </a:t>
            </a:r>
          </a:p>
          <a:p>
            <a:pPr marL="0" indent="0">
              <a:buNone/>
            </a:pPr>
            <a:r>
              <a:rPr kumimoji="1" lang="en-US" altLang="zh-CN" dirty="0" smtClean="0">
                <a:solidFill>
                  <a:srgbClr val="3366FF"/>
                </a:solidFill>
              </a:rPr>
              <a:t>Experiment: Collect CSI data at different relative antenna directions(parallel/orthogonal) in same empty room.</a:t>
            </a:r>
          </a:p>
          <a:p>
            <a:pPr marL="0" indent="0">
              <a:buNone/>
            </a:pPr>
            <a:endParaRPr kumimoji="1" lang="en-US" altLang="zh-CN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kumimoji="1" lang="en-US" altLang="zh-CN" dirty="0" smtClean="0">
                <a:solidFill>
                  <a:srgbClr val="3366FF"/>
                </a:solidFill>
              </a:rPr>
              <a:t>[Note]: “Orthogonal” means the line of 3 TX Antennas is orthogonal with line of 3 RX Antennas.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4/2/16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Human Activity Recognition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B35D-D6E9-8D4A-B335-832D63E29F5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866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1376</Words>
  <Application>Microsoft Macintosh PowerPoint</Application>
  <PresentationFormat>全屏显示(4:3)</PresentationFormat>
  <Paragraphs>250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Human Activity Recognition Weekly Report - 2</vt:lpstr>
      <vt:lpstr>Experiment Goal</vt:lpstr>
      <vt:lpstr>Experiment Platform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Why there is no fluctuation in Orthogonal case?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Activity Recognition Weekly Report - 1</dc:title>
  <dc:creator>Han Shen</dc:creator>
  <cp:lastModifiedBy>Han Shen</cp:lastModifiedBy>
  <cp:revision>234</cp:revision>
  <dcterms:created xsi:type="dcterms:W3CDTF">2016-04-01T07:46:53Z</dcterms:created>
  <dcterms:modified xsi:type="dcterms:W3CDTF">2016-11-03T03:50:45Z</dcterms:modified>
</cp:coreProperties>
</file>